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1" r:id="rId4"/>
    <p:sldId id="258" r:id="rId5"/>
    <p:sldId id="259" r:id="rId6"/>
    <p:sldId id="262" r:id="rId7"/>
    <p:sldId id="25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769CB1-62F2-4490-982F-05AA474DF99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39367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69CB1-62F2-4490-982F-05AA474DF99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134401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69CB1-62F2-4490-982F-05AA474DF99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287164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769CB1-62F2-4490-982F-05AA474DF99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362402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769CB1-62F2-4490-982F-05AA474DF99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224606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69CB1-62F2-4490-982F-05AA474DF99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3550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769CB1-62F2-4490-982F-05AA474DF99F}"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23502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769CB1-62F2-4490-982F-05AA474DF99F}"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337180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69CB1-62F2-4490-982F-05AA474DF99F}"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209729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769CB1-62F2-4490-982F-05AA474DF99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381239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769CB1-62F2-4490-982F-05AA474DF99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256BF-830D-4A4C-8F25-43639836C1AB}" type="slidenum">
              <a:rPr lang="en-US" smtClean="0"/>
              <a:t>‹#›</a:t>
            </a:fld>
            <a:endParaRPr lang="en-US"/>
          </a:p>
        </p:txBody>
      </p:sp>
    </p:spTree>
    <p:extLst>
      <p:ext uri="{BB962C8B-B14F-4D97-AF65-F5344CB8AC3E}">
        <p14:creationId xmlns:p14="http://schemas.microsoft.com/office/powerpoint/2010/main" val="218288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69CB1-62F2-4490-982F-05AA474DF99F}"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256BF-830D-4A4C-8F25-43639836C1AB}" type="slidenum">
              <a:rPr lang="en-US" smtClean="0"/>
              <a:t>‹#›</a:t>
            </a:fld>
            <a:endParaRPr lang="en-US"/>
          </a:p>
        </p:txBody>
      </p:sp>
    </p:spTree>
    <p:extLst>
      <p:ext uri="{BB962C8B-B14F-4D97-AF65-F5344CB8AC3E}">
        <p14:creationId xmlns:p14="http://schemas.microsoft.com/office/powerpoint/2010/main" val="3994320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37" y="258849"/>
            <a:ext cx="5848927" cy="3332249"/>
          </a:xfrm>
        </p:spPr>
        <p:txBody>
          <a:bodyPr>
            <a:normAutofit/>
          </a:bodyPr>
          <a:lstStyle/>
          <a:p>
            <a:pPr algn="ctr"/>
            <a:r>
              <a:rPr lang="en-US" dirty="0"/>
              <a:t>Tonight we celebrate the </a:t>
            </a:r>
            <a:br>
              <a:rPr lang="en-US" dirty="0"/>
            </a:br>
            <a:r>
              <a:rPr lang="en-US" dirty="0"/>
              <a:t>existence of a truly remarkable person.</a:t>
            </a:r>
            <a:br>
              <a:rPr lang="en-US" dirty="0"/>
            </a:br>
            <a:br>
              <a:rPr lang="en-US" dirty="0"/>
            </a:br>
            <a:r>
              <a:rPr lang="en-US" dirty="0"/>
              <a:t>In Loving Memory of:</a:t>
            </a:r>
          </a:p>
        </p:txBody>
      </p:sp>
      <p:pic>
        <p:nvPicPr>
          <p:cNvPr id="4" name="Picture 3"/>
          <p:cNvPicPr>
            <a:picLocks noChangeAspect="1"/>
          </p:cNvPicPr>
          <p:nvPr/>
        </p:nvPicPr>
        <p:blipFill>
          <a:blip r:embed="rId2"/>
          <a:stretch>
            <a:fillRect/>
          </a:stretch>
        </p:blipFill>
        <p:spPr>
          <a:xfrm>
            <a:off x="7086311" y="258849"/>
            <a:ext cx="3138343" cy="4046128"/>
          </a:xfrm>
          <a:prstGeom prst="rect">
            <a:avLst/>
          </a:prstGeom>
        </p:spPr>
      </p:pic>
      <p:sp>
        <p:nvSpPr>
          <p:cNvPr id="6" name="TextBox 5"/>
          <p:cNvSpPr txBox="1"/>
          <p:nvPr/>
        </p:nvSpPr>
        <p:spPr>
          <a:xfrm>
            <a:off x="4069542" y="3415848"/>
            <a:ext cx="2225964" cy="707886"/>
          </a:xfrm>
          <a:prstGeom prst="rect">
            <a:avLst/>
          </a:prstGeom>
          <a:noFill/>
        </p:spPr>
        <p:txBody>
          <a:bodyPr wrap="square" rtlCol="0">
            <a:spAutoFit/>
          </a:bodyPr>
          <a:lstStyle/>
          <a:p>
            <a:r>
              <a:rPr lang="en-US" sz="4000" dirty="0">
                <a:latin typeface="Lucida Handwriting" panose="03010101010101010101" pitchFamily="66" charset="0"/>
              </a:rPr>
              <a:t>Shirley</a:t>
            </a:r>
          </a:p>
        </p:txBody>
      </p:sp>
      <p:pic>
        <p:nvPicPr>
          <p:cNvPr id="8" name="Picture 2" descr="American flag background for any event"/>
          <p:cNvPicPr>
            <a:picLocks noChangeAspect="1" noChangeArrowheads="1"/>
          </p:cNvPicPr>
          <p:nvPr/>
        </p:nvPicPr>
        <p:blipFill rotWithShape="1">
          <a:blip r:embed="rId3">
            <a:extLst>
              <a:ext uri="{28A0092B-C50C-407E-A947-70E740481C1C}">
                <a14:useLocalDpi xmlns:a14="http://schemas.microsoft.com/office/drawing/2010/main" val="0"/>
              </a:ext>
            </a:extLst>
          </a:blip>
          <a:srcRect t="76471"/>
          <a:stretch/>
        </p:blipFill>
        <p:spPr bwMode="auto">
          <a:xfrm>
            <a:off x="0" y="4650376"/>
            <a:ext cx="121920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315">
            <a:off x="9480677" y="5915414"/>
            <a:ext cx="2308763" cy="554103"/>
          </a:xfrm>
          <a:prstGeom prst="rect">
            <a:avLst/>
          </a:prstGeom>
        </p:spPr>
      </p:pic>
    </p:spTree>
    <p:extLst>
      <p:ext uri="{BB962C8B-B14F-4D97-AF65-F5344CB8AC3E}">
        <p14:creationId xmlns:p14="http://schemas.microsoft.com/office/powerpoint/2010/main" val="14881843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8055" y="317306"/>
            <a:ext cx="5710381" cy="4493538"/>
          </a:xfrm>
          <a:prstGeom prst="rect">
            <a:avLst/>
          </a:prstGeom>
        </p:spPr>
        <p:txBody>
          <a:bodyPr wrap="square">
            <a:spAutoFit/>
          </a:bodyPr>
          <a:lstStyle/>
          <a:p>
            <a:r>
              <a:rPr lang="en-US" sz="2200" dirty="0"/>
              <a:t>Shirley was a Life Member of the ASHE Franklin Section, a ASHE Franklin Past President, and long held the position of Section Secretary. </a:t>
            </a:r>
          </a:p>
          <a:p>
            <a:endParaRPr lang="en-US" sz="1200" dirty="0"/>
          </a:p>
          <a:p>
            <a:r>
              <a:rPr lang="en-US" sz="2200" dirty="0"/>
              <a:t>At the conclusion of her term as ASHE National Director (1996 to 2002), she was appointed National President’s Assistant, retiring in December 2019. </a:t>
            </a:r>
          </a:p>
          <a:p>
            <a:endParaRPr lang="en-US" sz="1200" dirty="0"/>
          </a:p>
          <a:p>
            <a:r>
              <a:rPr lang="en-US" sz="2200" dirty="0"/>
              <a:t>She served on the National Board as Chair of the Resource Center and History Committee and a member of the National Conference and Nominating Committees.</a:t>
            </a:r>
          </a:p>
          <a:p>
            <a:endParaRPr lang="en-US" sz="2000" dirty="0"/>
          </a:p>
        </p:txBody>
      </p:sp>
      <p:pic>
        <p:nvPicPr>
          <p:cNvPr id="8" name="Picture 2" descr="American flag background for any event"/>
          <p:cNvPicPr>
            <a:picLocks noChangeAspect="1" noChangeArrowheads="1"/>
          </p:cNvPicPr>
          <p:nvPr/>
        </p:nvPicPr>
        <p:blipFill rotWithShape="1">
          <a:blip r:embed="rId2">
            <a:extLst>
              <a:ext uri="{28A0092B-C50C-407E-A947-70E740481C1C}">
                <a14:useLocalDpi xmlns:a14="http://schemas.microsoft.com/office/drawing/2010/main" val="0"/>
              </a:ext>
            </a:extLst>
          </a:blip>
          <a:srcRect t="76471"/>
          <a:stretch/>
        </p:blipFill>
        <p:spPr bwMode="auto">
          <a:xfrm>
            <a:off x="0" y="4650376"/>
            <a:ext cx="121920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1"/>
          <p:cNvPicPr>
            <a:picLocks noGrp="1" noChangeAspect="1"/>
          </p:cNvPicPr>
          <p:nvPr>
            <p:ph idx="1"/>
          </p:nvPr>
        </p:nvPicPr>
        <p:blipFill rotWithShape="1">
          <a:blip r:embed="rId3"/>
          <a:srcRect l="16434"/>
          <a:stretch/>
        </p:blipFill>
        <p:spPr>
          <a:xfrm>
            <a:off x="6751781" y="389711"/>
            <a:ext cx="4796726" cy="38497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315">
            <a:off x="9480677" y="5915414"/>
            <a:ext cx="2308763" cy="554103"/>
          </a:xfrm>
          <a:prstGeom prst="rect">
            <a:avLst/>
          </a:prstGeom>
        </p:spPr>
      </p:pic>
    </p:spTree>
    <p:extLst>
      <p:ext uri="{BB962C8B-B14F-4D97-AF65-F5344CB8AC3E}">
        <p14:creationId xmlns:p14="http://schemas.microsoft.com/office/powerpoint/2010/main" val="424720741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659563" y="730857"/>
            <a:ext cx="4832350" cy="3245223"/>
          </a:xfrm>
          <a:prstGeom prst="rect">
            <a:avLst/>
          </a:prstGeom>
        </p:spPr>
      </p:pic>
      <p:sp>
        <p:nvSpPr>
          <p:cNvPr id="7" name="Rectangle 6"/>
          <p:cNvSpPr/>
          <p:nvPr/>
        </p:nvSpPr>
        <p:spPr>
          <a:xfrm>
            <a:off x="380034" y="309708"/>
            <a:ext cx="6195333" cy="4154984"/>
          </a:xfrm>
          <a:prstGeom prst="rect">
            <a:avLst/>
          </a:prstGeom>
        </p:spPr>
        <p:txBody>
          <a:bodyPr wrap="square">
            <a:spAutoFit/>
          </a:bodyPr>
          <a:lstStyle/>
          <a:p>
            <a:r>
              <a:rPr lang="en-US" sz="2200" dirty="0"/>
              <a:t>She was selected by ASHE National President John Hetrick to receive the National President’s Award at the 2011 ASHE National Conference. John credited her administrative leadership to the National Board by maintaining a log of to-do items for the Executive Board members and all standing Committee Chairs, along with maintaining a frequent dialog with all Sections on items of interest and need.  </a:t>
            </a:r>
          </a:p>
          <a:p>
            <a:endParaRPr lang="en-US" sz="2200" dirty="0"/>
          </a:p>
          <a:p>
            <a:r>
              <a:rPr lang="en-US" sz="2200" dirty="0"/>
              <a:t>Shirley retired from the Pennsylvania Department </a:t>
            </a:r>
          </a:p>
          <a:p>
            <a:r>
              <a:rPr lang="en-US" sz="2200" dirty="0"/>
              <a:t>of Transportation, District 1-0 at Oil City in 2005 as a Clerk Stenographer after 35 years. </a:t>
            </a:r>
          </a:p>
        </p:txBody>
      </p:sp>
      <p:pic>
        <p:nvPicPr>
          <p:cNvPr id="6" name="Picture 2" descr="American flag background for any event"/>
          <p:cNvPicPr>
            <a:picLocks noChangeAspect="1" noChangeArrowheads="1"/>
          </p:cNvPicPr>
          <p:nvPr/>
        </p:nvPicPr>
        <p:blipFill rotWithShape="1">
          <a:blip r:embed="rId3">
            <a:extLst>
              <a:ext uri="{28A0092B-C50C-407E-A947-70E740481C1C}">
                <a14:useLocalDpi xmlns:a14="http://schemas.microsoft.com/office/drawing/2010/main" val="0"/>
              </a:ext>
            </a:extLst>
          </a:blip>
          <a:srcRect t="76471"/>
          <a:stretch/>
        </p:blipFill>
        <p:spPr bwMode="auto">
          <a:xfrm>
            <a:off x="0" y="4650376"/>
            <a:ext cx="121920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315">
            <a:off x="9480677" y="5915414"/>
            <a:ext cx="2308763" cy="554103"/>
          </a:xfrm>
          <a:prstGeom prst="rect">
            <a:avLst/>
          </a:prstGeom>
        </p:spPr>
      </p:pic>
    </p:spTree>
    <p:extLst>
      <p:ext uri="{BB962C8B-B14F-4D97-AF65-F5344CB8AC3E}">
        <p14:creationId xmlns:p14="http://schemas.microsoft.com/office/powerpoint/2010/main" val="321277728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81546" y="420543"/>
            <a:ext cx="4956271" cy="3717205"/>
          </a:xfrm>
          <a:prstGeom prst="rect">
            <a:avLst/>
          </a:prstGeom>
          <a:noFill/>
        </p:spPr>
      </p:pic>
      <p:sp>
        <p:nvSpPr>
          <p:cNvPr id="7" name="Rectangle 6"/>
          <p:cNvSpPr/>
          <p:nvPr/>
        </p:nvSpPr>
        <p:spPr>
          <a:xfrm>
            <a:off x="422565" y="420543"/>
            <a:ext cx="5969000" cy="2554545"/>
          </a:xfrm>
          <a:prstGeom prst="rect">
            <a:avLst/>
          </a:prstGeom>
        </p:spPr>
        <p:txBody>
          <a:bodyPr wrap="square">
            <a:spAutoFit/>
          </a:bodyPr>
          <a:lstStyle/>
          <a:p>
            <a:r>
              <a:rPr lang="en-US" sz="2000" dirty="0"/>
              <a:t>ASHE Franklin bestowed one of the two scholarships in honor of Shirley during the January Meeting in 2020. </a:t>
            </a:r>
          </a:p>
          <a:p>
            <a:endParaRPr lang="en-US" sz="2000" dirty="0"/>
          </a:p>
          <a:p>
            <a:r>
              <a:rPr lang="en-US" sz="2000" dirty="0"/>
              <a:t>The Scholarship provides up to four $500 Scholarships to students who reside or attended school in Crawford, Erie, Forest, Mercer, Venango or Warren Counties and are pursuing a career or course of study in Civil Engineering or Transportation/Highway related fields.</a:t>
            </a:r>
          </a:p>
        </p:txBody>
      </p:sp>
      <p:pic>
        <p:nvPicPr>
          <p:cNvPr id="9" name="Picture 2" descr="American flag background for any event"/>
          <p:cNvPicPr>
            <a:picLocks noChangeAspect="1" noChangeArrowheads="1"/>
          </p:cNvPicPr>
          <p:nvPr/>
        </p:nvPicPr>
        <p:blipFill rotWithShape="1">
          <a:blip r:embed="rId3">
            <a:extLst>
              <a:ext uri="{28A0092B-C50C-407E-A947-70E740481C1C}">
                <a14:useLocalDpi xmlns:a14="http://schemas.microsoft.com/office/drawing/2010/main" val="0"/>
              </a:ext>
            </a:extLst>
          </a:blip>
          <a:srcRect t="76471"/>
          <a:stretch/>
        </p:blipFill>
        <p:spPr bwMode="auto">
          <a:xfrm>
            <a:off x="0" y="4650376"/>
            <a:ext cx="121920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315">
            <a:off x="9480677" y="5915414"/>
            <a:ext cx="2308763" cy="554103"/>
          </a:xfrm>
          <a:prstGeom prst="rect">
            <a:avLst/>
          </a:prstGeom>
        </p:spPr>
      </p:pic>
    </p:spTree>
    <p:extLst>
      <p:ext uri="{BB962C8B-B14F-4D97-AF65-F5344CB8AC3E}">
        <p14:creationId xmlns:p14="http://schemas.microsoft.com/office/powerpoint/2010/main" val="37272087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erican flag background for any event"/>
          <p:cNvPicPr>
            <a:picLocks noChangeAspect="1" noChangeArrowheads="1"/>
          </p:cNvPicPr>
          <p:nvPr/>
        </p:nvPicPr>
        <p:blipFill rotWithShape="1">
          <a:blip r:embed="rId2">
            <a:extLst>
              <a:ext uri="{28A0092B-C50C-407E-A947-70E740481C1C}">
                <a14:useLocalDpi xmlns:a14="http://schemas.microsoft.com/office/drawing/2010/main" val="0"/>
              </a:ext>
            </a:extLst>
          </a:blip>
          <a:srcRect t="76471"/>
          <a:stretch/>
        </p:blipFill>
        <p:spPr bwMode="auto">
          <a:xfrm>
            <a:off x="0" y="4650376"/>
            <a:ext cx="121920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0315">
            <a:off x="9480677" y="5915414"/>
            <a:ext cx="2308763" cy="554103"/>
          </a:xfrm>
          <a:prstGeom prst="rect">
            <a:avLst/>
          </a:prstGeom>
        </p:spPr>
      </p:pic>
      <p:sp>
        <p:nvSpPr>
          <p:cNvPr id="7" name="Rectangle 6"/>
          <p:cNvSpPr/>
          <p:nvPr/>
        </p:nvSpPr>
        <p:spPr>
          <a:xfrm>
            <a:off x="422563" y="899915"/>
            <a:ext cx="6966527" cy="2739211"/>
          </a:xfrm>
          <a:prstGeom prst="rect">
            <a:avLst/>
          </a:prstGeom>
        </p:spPr>
        <p:txBody>
          <a:bodyPr wrap="square">
            <a:spAutoFit/>
          </a:bodyPr>
          <a:lstStyle/>
          <a:p>
            <a:r>
              <a:rPr lang="en-US" sz="2000" dirty="0"/>
              <a:t>Shirley spent her extra time providing cancer victims with encouragement, stressing the importance of their attitude on life. </a:t>
            </a:r>
          </a:p>
          <a:p>
            <a:endParaRPr lang="en-US" sz="2000" dirty="0"/>
          </a:p>
          <a:p>
            <a:r>
              <a:rPr lang="en-US" sz="2000" dirty="0"/>
              <a:t>As a four-time cancer survivor, she told people “the only thing we can do is play on the one thing we have and that is our attitude…</a:t>
            </a:r>
          </a:p>
          <a:p>
            <a:endParaRPr lang="en-US" sz="2000" dirty="0"/>
          </a:p>
          <a:p>
            <a:r>
              <a:rPr lang="en-US" sz="2000" dirty="0"/>
              <a:t>emphasizing that life is 10% what happens to us and </a:t>
            </a:r>
          </a:p>
          <a:p>
            <a:r>
              <a:rPr lang="en-US" sz="2000" dirty="0"/>
              <a:t>90% how we react to it.”</a:t>
            </a:r>
          </a:p>
          <a:p>
            <a:endParaRPr lang="en-US" sz="12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1487" t="32189" b="26869"/>
          <a:stretch/>
        </p:blipFill>
        <p:spPr>
          <a:xfrm>
            <a:off x="7842759" y="315311"/>
            <a:ext cx="2908368" cy="4253448"/>
          </a:xfrm>
          <a:prstGeom prst="rect">
            <a:avLst/>
          </a:prstGeom>
        </p:spPr>
      </p:pic>
    </p:spTree>
    <p:extLst>
      <p:ext uri="{BB962C8B-B14F-4D97-AF65-F5344CB8AC3E}">
        <p14:creationId xmlns:p14="http://schemas.microsoft.com/office/powerpoint/2010/main" val="341544393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r="18459"/>
          <a:stretch/>
        </p:blipFill>
        <p:spPr>
          <a:xfrm>
            <a:off x="7734431" y="1327210"/>
            <a:ext cx="3940333" cy="3221566"/>
          </a:xfrm>
          <a:prstGeom prst="rect">
            <a:avLst/>
          </a:prstGeom>
        </p:spPr>
      </p:pic>
      <p:pic>
        <p:nvPicPr>
          <p:cNvPr id="6" name="Picture 2" descr="American flag background for any event"/>
          <p:cNvPicPr>
            <a:picLocks noChangeAspect="1" noChangeArrowheads="1"/>
          </p:cNvPicPr>
          <p:nvPr/>
        </p:nvPicPr>
        <p:blipFill rotWithShape="1">
          <a:blip r:embed="rId3">
            <a:extLst>
              <a:ext uri="{28A0092B-C50C-407E-A947-70E740481C1C}">
                <a14:useLocalDpi xmlns:a14="http://schemas.microsoft.com/office/drawing/2010/main" val="0"/>
              </a:ext>
            </a:extLst>
          </a:blip>
          <a:srcRect t="76471"/>
          <a:stretch/>
        </p:blipFill>
        <p:spPr bwMode="auto">
          <a:xfrm>
            <a:off x="0" y="4650376"/>
            <a:ext cx="121920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315">
            <a:off x="9480677" y="5915414"/>
            <a:ext cx="2308763" cy="554103"/>
          </a:xfrm>
          <a:prstGeom prst="rect">
            <a:avLst/>
          </a:prstGeom>
        </p:spPr>
      </p:pic>
      <p:sp>
        <p:nvSpPr>
          <p:cNvPr id="7" name="Rectangle 6"/>
          <p:cNvSpPr/>
          <p:nvPr/>
        </p:nvSpPr>
        <p:spPr>
          <a:xfrm>
            <a:off x="237836" y="263525"/>
            <a:ext cx="6126019" cy="4462760"/>
          </a:xfrm>
          <a:prstGeom prst="rect">
            <a:avLst/>
          </a:prstGeom>
        </p:spPr>
        <p:txBody>
          <a:bodyPr wrap="square">
            <a:spAutoFit/>
          </a:bodyPr>
          <a:lstStyle/>
          <a:p>
            <a:r>
              <a:rPr lang="en-US" sz="2000" dirty="0"/>
              <a:t>Along with her husband John, </a:t>
            </a:r>
          </a:p>
          <a:p>
            <a:r>
              <a:rPr lang="en-US" sz="2000" dirty="0"/>
              <a:t>they have 3 sons: </a:t>
            </a:r>
          </a:p>
          <a:p>
            <a:r>
              <a:rPr lang="en-US" sz="2000" dirty="0"/>
              <a:t>      David of Wake Forest, NC,</a:t>
            </a:r>
          </a:p>
          <a:p>
            <a:r>
              <a:rPr lang="en-US" sz="2000" dirty="0"/>
              <a:t>      Jay of Franklin, PA and </a:t>
            </a:r>
          </a:p>
          <a:p>
            <a:r>
              <a:rPr lang="en-US" sz="2000" dirty="0"/>
              <a:t>      Jim of Erie, PA. </a:t>
            </a:r>
          </a:p>
          <a:p>
            <a:endParaRPr lang="en-US" sz="2000" dirty="0"/>
          </a:p>
          <a:p>
            <a:r>
              <a:rPr lang="en-US" sz="2000" dirty="0"/>
              <a:t>They have 5 grandchildren.</a:t>
            </a:r>
          </a:p>
          <a:p>
            <a:endParaRPr lang="en-US" sz="1200" dirty="0"/>
          </a:p>
          <a:p>
            <a:endParaRPr lang="en-US" sz="1200" dirty="0"/>
          </a:p>
          <a:p>
            <a:r>
              <a:rPr lang="en-US" sz="2000" dirty="0"/>
              <a:t>She resided in Cochranton, PA and </a:t>
            </a:r>
          </a:p>
          <a:p>
            <a:r>
              <a:rPr lang="en-US" sz="2000" dirty="0"/>
              <a:t>enjoyed spending time with her grandchildren, traveling, playing bingo, going to auctions, gardening, cooking for her family and relaxing at the family cottage located along the Allegheny River where she enjoyed riding in their hovercraft, made by John.</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9805" t="21683" r="29620" b="50303"/>
          <a:stretch/>
        </p:blipFill>
        <p:spPr>
          <a:xfrm>
            <a:off x="4478547" y="263525"/>
            <a:ext cx="2931732" cy="2784475"/>
          </a:xfrm>
          <a:prstGeom prst="rect">
            <a:avLst/>
          </a:prstGeom>
        </p:spPr>
      </p:pic>
    </p:spTree>
    <p:extLst>
      <p:ext uri="{BB962C8B-B14F-4D97-AF65-F5344CB8AC3E}">
        <p14:creationId xmlns:p14="http://schemas.microsoft.com/office/powerpoint/2010/main" val="194144232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45"/>
            <a:ext cx="12192000" cy="756813"/>
          </a:xfrm>
        </p:spPr>
        <p:txBody>
          <a:bodyPr>
            <a:noAutofit/>
          </a:bodyPr>
          <a:lstStyle/>
          <a:p>
            <a:r>
              <a:rPr lang="en-US" sz="4400" dirty="0">
                <a:latin typeface="Copperplate Gothic Light" panose="020E0507020206020404" pitchFamily="34" charset="0"/>
              </a:rPr>
              <a:t>Our Scholarships are In Memory of: </a:t>
            </a:r>
          </a:p>
        </p:txBody>
      </p:sp>
      <p:pic>
        <p:nvPicPr>
          <p:cNvPr id="5" name="Picture 4" descr="A person in a suit&#10;&#10;Description automatically generated with low confidence"/>
          <p:cNvPicPr/>
          <p:nvPr/>
        </p:nvPicPr>
        <p:blipFill>
          <a:blip r:embed="rId2"/>
          <a:stretch>
            <a:fillRect/>
          </a:stretch>
        </p:blipFill>
        <p:spPr>
          <a:xfrm>
            <a:off x="3110201" y="1047086"/>
            <a:ext cx="2099108" cy="2882314"/>
          </a:xfrm>
          <a:prstGeom prst="rect">
            <a:avLst/>
          </a:prstGeom>
        </p:spPr>
      </p:pic>
      <p:sp>
        <p:nvSpPr>
          <p:cNvPr id="4" name="TextBox 3"/>
          <p:cNvSpPr txBox="1"/>
          <p:nvPr/>
        </p:nvSpPr>
        <p:spPr>
          <a:xfrm>
            <a:off x="2979195" y="3929400"/>
            <a:ext cx="2409927" cy="584775"/>
          </a:xfrm>
          <a:prstGeom prst="rect">
            <a:avLst/>
          </a:prstGeom>
          <a:noFill/>
        </p:spPr>
        <p:txBody>
          <a:bodyPr wrap="square" rtlCol="0">
            <a:spAutoFit/>
          </a:bodyPr>
          <a:lstStyle/>
          <a:p>
            <a:pPr algn="ctr"/>
            <a:r>
              <a:rPr lang="en-US" sz="1600" b="1" dirty="0">
                <a:latin typeface="Copperplate Gothic Light" panose="020E0507020206020404" pitchFamily="34" charset="0"/>
              </a:rPr>
              <a:t>BJ Smith  </a:t>
            </a:r>
          </a:p>
          <a:p>
            <a:pPr algn="ctr"/>
            <a:r>
              <a:rPr lang="en-US" sz="1600" b="1" dirty="0">
                <a:latin typeface="Copperplate Gothic Light" panose="020E0507020206020404" pitchFamily="34" charset="0"/>
              </a:rPr>
              <a:t>(1919 – 2018)</a:t>
            </a:r>
          </a:p>
        </p:txBody>
      </p:sp>
      <p:sp>
        <p:nvSpPr>
          <p:cNvPr id="7" name="TextBox 6"/>
          <p:cNvSpPr txBox="1"/>
          <p:nvPr/>
        </p:nvSpPr>
        <p:spPr>
          <a:xfrm>
            <a:off x="6743015" y="3929400"/>
            <a:ext cx="2964404" cy="584775"/>
          </a:xfrm>
          <a:prstGeom prst="rect">
            <a:avLst/>
          </a:prstGeom>
          <a:noFill/>
        </p:spPr>
        <p:txBody>
          <a:bodyPr wrap="square" rtlCol="0">
            <a:spAutoFit/>
          </a:bodyPr>
          <a:lstStyle/>
          <a:p>
            <a:pPr algn="ctr"/>
            <a:r>
              <a:rPr lang="en-US" sz="1600" b="1" dirty="0">
                <a:latin typeface="Copperplate Gothic Light" panose="020E0507020206020404" pitchFamily="34" charset="0"/>
              </a:rPr>
              <a:t>Shirley </a:t>
            </a:r>
            <a:r>
              <a:rPr lang="en-US" sz="1600" b="1" dirty="0" err="1">
                <a:latin typeface="Copperplate Gothic Light" panose="020E0507020206020404" pitchFamily="34" charset="0"/>
              </a:rPr>
              <a:t>Stuttler</a:t>
            </a:r>
            <a:r>
              <a:rPr lang="en-US" sz="1600" b="1" dirty="0">
                <a:latin typeface="Copperplate Gothic Light" panose="020E0507020206020404" pitchFamily="34" charset="0"/>
              </a:rPr>
              <a:t> </a:t>
            </a:r>
          </a:p>
          <a:p>
            <a:pPr algn="ctr"/>
            <a:r>
              <a:rPr lang="en-US" sz="1600" b="1" dirty="0">
                <a:latin typeface="Copperplate Gothic Light" panose="020E0507020206020404" pitchFamily="34" charset="0"/>
              </a:rPr>
              <a:t>(1948 – 2022)</a:t>
            </a:r>
          </a:p>
        </p:txBody>
      </p:sp>
      <p:pic>
        <p:nvPicPr>
          <p:cNvPr id="8" name="Picture 2" descr="American flag background for any event"/>
          <p:cNvPicPr>
            <a:picLocks noChangeAspect="1" noChangeArrowheads="1"/>
          </p:cNvPicPr>
          <p:nvPr/>
        </p:nvPicPr>
        <p:blipFill rotWithShape="1">
          <a:blip r:embed="rId3">
            <a:extLst>
              <a:ext uri="{28A0092B-C50C-407E-A947-70E740481C1C}">
                <a14:useLocalDpi xmlns:a14="http://schemas.microsoft.com/office/drawing/2010/main" val="0"/>
              </a:ext>
            </a:extLst>
          </a:blip>
          <a:srcRect t="76471"/>
          <a:stretch/>
        </p:blipFill>
        <p:spPr bwMode="auto">
          <a:xfrm>
            <a:off x="0" y="4650376"/>
            <a:ext cx="121920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315">
            <a:off x="9480677" y="5915414"/>
            <a:ext cx="2308763" cy="55410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2029" t="6442" r="53044" b="57778"/>
          <a:stretch/>
        </p:blipFill>
        <p:spPr>
          <a:xfrm>
            <a:off x="7197344" y="1047086"/>
            <a:ext cx="2055746" cy="2896915"/>
          </a:xfrm>
          <a:prstGeom prst="rect">
            <a:avLst/>
          </a:prstGeom>
          <a:ln w="25400">
            <a:solidFill>
              <a:schemeClr val="tx1"/>
            </a:solidFill>
          </a:ln>
        </p:spPr>
      </p:pic>
    </p:spTree>
    <p:extLst>
      <p:ext uri="{BB962C8B-B14F-4D97-AF65-F5344CB8AC3E}">
        <p14:creationId xmlns:p14="http://schemas.microsoft.com/office/powerpoint/2010/main" val="4032115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435</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Copperplate Gothic Light</vt:lpstr>
      <vt:lpstr>Lucida Handwriting</vt:lpstr>
      <vt:lpstr>Office Theme</vt:lpstr>
      <vt:lpstr>Tonight we celebrate the  existence of a truly remarkable person.  In Loving Memory of:</vt:lpstr>
      <vt:lpstr>PowerPoint Presentation</vt:lpstr>
      <vt:lpstr>PowerPoint Presentation</vt:lpstr>
      <vt:lpstr>PowerPoint Presentation</vt:lpstr>
      <vt:lpstr>PowerPoint Presentation</vt:lpstr>
      <vt:lpstr>PowerPoint Presentation</vt:lpstr>
      <vt:lpstr>Our Scholarships are In Memory of: </vt:lpstr>
    </vt:vector>
  </TitlesOfParts>
  <Company>ms consultants,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Scholarship are In Memory of:</dc:title>
  <dc:creator>McDermott, Megan</dc:creator>
  <cp:lastModifiedBy>Threats, Jennifer</cp:lastModifiedBy>
  <cp:revision>18</cp:revision>
  <dcterms:created xsi:type="dcterms:W3CDTF">2023-01-12T21:35:45Z</dcterms:created>
  <dcterms:modified xsi:type="dcterms:W3CDTF">2023-01-25T18:22:03Z</dcterms:modified>
</cp:coreProperties>
</file>